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60" r:id="rId5"/>
    <p:sldId id="259"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36" y="19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283EBFE-57B3-4EEA-948F-0D018C691E09}" type="datetimeFigureOut">
              <a:rPr lang="en-CA" smtClean="0"/>
              <a:t>11/06/2013</a:t>
            </a:fld>
            <a:endParaRPr lang="en-CA"/>
          </a:p>
        </p:txBody>
      </p:sp>
      <p:sp>
        <p:nvSpPr>
          <p:cNvPr id="17" name="Footer Placeholder 16"/>
          <p:cNvSpPr>
            <a:spLocks noGrp="1"/>
          </p:cNvSpPr>
          <p:nvPr>
            <p:ph type="ftr" sz="quarter" idx="11"/>
          </p:nvPr>
        </p:nvSpPr>
        <p:spPr/>
        <p:txBody>
          <a:bodyPr/>
          <a:lstStyle/>
          <a:p>
            <a:endParaRPr lang="en-CA"/>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F45A45B-0060-4738-95FA-C1CCA931687F}" type="slidenum">
              <a:rPr lang="en-CA" smtClean="0"/>
              <a:t>‹#›</a:t>
            </a:fld>
            <a:endParaRPr lang="en-CA"/>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283EBFE-57B3-4EEA-948F-0D018C691E09}" type="datetimeFigureOut">
              <a:rPr lang="en-CA" smtClean="0"/>
              <a:t>11/06/2013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F45A45B-0060-4738-95FA-C1CCA931687F}" type="slidenum">
              <a:rPr lang="en-CA" smtClean="0"/>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2F45A45B-0060-4738-95FA-C1CCA931687F}" type="slidenum">
              <a:rPr lang="en-CA" smtClean="0"/>
              <a:t>‹#›</a:t>
            </a:fld>
            <a:endParaRPr lang="en-CA"/>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283EBFE-57B3-4EEA-948F-0D018C691E09}" type="datetimeFigureOut">
              <a:rPr lang="en-CA" smtClean="0"/>
              <a:t>11/06/2013</a:t>
            </a:fld>
            <a:endParaRPr lang="en-CA"/>
          </a:p>
        </p:txBody>
      </p:sp>
      <p:sp>
        <p:nvSpPr>
          <p:cNvPr id="5" name="Footer Placeholder 4"/>
          <p:cNvSpPr>
            <a:spLocks noGrp="1"/>
          </p:cNvSpPr>
          <p:nvPr>
            <p:ph type="ftr" sz="quarter" idx="11"/>
          </p:nvPr>
        </p:nvSpPr>
        <p:spPr/>
        <p:txBody>
          <a:bodyPr/>
          <a:lstStyle/>
          <a:p>
            <a:endParaRPr lang="en-CA"/>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283EBFE-57B3-4EEA-948F-0D018C691E09}" type="datetimeFigureOut">
              <a:rPr lang="en-CA" smtClean="0"/>
              <a:t>11/06/2013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a:xfrm>
            <a:off x="4361688" y="1026372"/>
            <a:ext cx="457200" cy="441325"/>
          </a:xfrm>
        </p:spPr>
        <p:txBody>
          <a:bodyPr/>
          <a:lstStyle/>
          <a:p>
            <a:fld id="{2F45A45B-0060-4738-95FA-C1CCA931687F}" type="slidenum">
              <a:rPr lang="en-CA" smtClean="0"/>
              <a:t>‹#›</a:t>
            </a:fld>
            <a:endParaRPr lang="en-CA"/>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CA"/>
          </a:p>
        </p:txBody>
      </p:sp>
      <p:sp>
        <p:nvSpPr>
          <p:cNvPr id="4" name="Date Placeholder 3"/>
          <p:cNvSpPr>
            <a:spLocks noGrp="1"/>
          </p:cNvSpPr>
          <p:nvPr>
            <p:ph type="dt" sz="half" idx="10"/>
          </p:nvPr>
        </p:nvSpPr>
        <p:spPr/>
        <p:txBody>
          <a:bodyPr/>
          <a:lstStyle/>
          <a:p>
            <a:fld id="{0283EBFE-57B3-4EEA-948F-0D018C691E09}" type="datetimeFigureOut">
              <a:rPr lang="en-CA" smtClean="0"/>
              <a:t>11/06/2013</a:t>
            </a:fld>
            <a:endParaRPr lang="en-CA"/>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F45A45B-0060-4738-95FA-C1CCA931687F}" type="slidenum">
              <a:rPr lang="en-CA" smtClean="0"/>
              <a:t>‹#›</a:t>
            </a:fld>
            <a:endParaRPr lang="en-CA"/>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0283EBFE-57B3-4EEA-948F-0D018C691E09}" type="datetimeFigureOut">
              <a:rPr lang="en-CA" smtClean="0"/>
              <a:t>11/06/2013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2F45A45B-0060-4738-95FA-C1CCA931687F}" type="slidenum">
              <a:rPr lang="en-CA" smtClean="0"/>
              <a:t>‹#›</a:t>
            </a:fld>
            <a:endParaRPr lang="en-CA"/>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283EBFE-57B3-4EEA-948F-0D018C691E09}" type="datetimeFigureOut">
              <a:rPr lang="en-CA" smtClean="0"/>
              <a:t>11/06/2013</a:t>
            </a:fld>
            <a:endParaRPr lang="en-CA"/>
          </a:p>
        </p:txBody>
      </p:sp>
      <p:sp>
        <p:nvSpPr>
          <p:cNvPr id="8" name="Footer Placeholder 7"/>
          <p:cNvSpPr>
            <a:spLocks noGrp="1"/>
          </p:cNvSpPr>
          <p:nvPr>
            <p:ph type="ftr" sz="quarter" idx="11"/>
          </p:nvPr>
        </p:nvSpPr>
        <p:spPr>
          <a:xfrm>
            <a:off x="304800" y="6409944"/>
            <a:ext cx="3581400" cy="365760"/>
          </a:xfrm>
        </p:spPr>
        <p:txBody>
          <a:bodyPr/>
          <a:lstStyle/>
          <a:p>
            <a:endParaRPr lang="en-CA"/>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2F45A45B-0060-4738-95FA-C1CCA931687F}" type="slidenum">
              <a:rPr lang="en-CA" smtClean="0"/>
              <a:t>‹#›</a:t>
            </a:fld>
            <a:endParaRPr lang="en-CA"/>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83EBFE-57B3-4EEA-948F-0D018C691E09}" type="datetimeFigureOut">
              <a:rPr lang="en-CA" smtClean="0"/>
              <a:t>11/06/2013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a:xfrm>
            <a:off x="4343400" y="1036020"/>
            <a:ext cx="457200" cy="441325"/>
          </a:xfrm>
        </p:spPr>
        <p:txBody>
          <a:bodyPr/>
          <a:lstStyle/>
          <a:p>
            <a:fld id="{2F45A45B-0060-4738-95FA-C1CCA931687F}" type="slidenum">
              <a:rPr lang="en-CA" smtClean="0"/>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0283EBFE-57B3-4EEA-948F-0D018C691E09}" type="datetimeFigureOut">
              <a:rPr lang="en-CA" smtClean="0"/>
              <a:t>11/06/2013</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2F45A45B-0060-4738-95FA-C1CCA931687F}" type="slidenum">
              <a:rPr lang="en-CA" smtClean="0"/>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2F45A45B-0060-4738-95FA-C1CCA931687F}" type="slidenum">
              <a:rPr lang="en-CA" smtClean="0"/>
              <a:t>‹#›</a:t>
            </a:fld>
            <a:endParaRPr lang="en-CA"/>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0283EBFE-57B3-4EEA-948F-0D018C691E09}" type="datetimeFigureOut">
              <a:rPr lang="en-CA" smtClean="0"/>
              <a:t>11/06/2013</a:t>
            </a:fld>
            <a:endParaRPr lang="en-CA"/>
          </a:p>
        </p:txBody>
      </p:sp>
      <p:sp>
        <p:nvSpPr>
          <p:cNvPr id="6" name="Footer Placeholder 5"/>
          <p:cNvSpPr>
            <a:spLocks noGrp="1"/>
          </p:cNvSpPr>
          <p:nvPr>
            <p:ph type="ftr" sz="quarter" idx="11"/>
          </p:nvPr>
        </p:nvSpPr>
        <p:spPr>
          <a:xfrm>
            <a:off x="301752" y="6410848"/>
            <a:ext cx="3383280" cy="365760"/>
          </a:xfrm>
        </p:spPr>
        <p:txBody>
          <a:bodyPr/>
          <a:lstStyle/>
          <a:p>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2F45A45B-0060-4738-95FA-C1CCA931687F}" type="slidenum">
              <a:rPr lang="en-CA" smtClean="0"/>
              <a:t>‹#›</a:t>
            </a:fld>
            <a:endParaRPr lang="en-CA"/>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0283EBFE-57B3-4EEA-948F-0D018C691E09}" type="datetimeFigureOut">
              <a:rPr lang="en-CA" smtClean="0"/>
              <a:t>11/06/2013</a:t>
            </a:fld>
            <a:endParaRPr lang="en-CA"/>
          </a:p>
        </p:txBody>
      </p:sp>
      <p:sp>
        <p:nvSpPr>
          <p:cNvPr id="6" name="Footer Placeholder 5"/>
          <p:cNvSpPr>
            <a:spLocks noGrp="1"/>
          </p:cNvSpPr>
          <p:nvPr>
            <p:ph type="ftr" sz="quarter" idx="11"/>
          </p:nvPr>
        </p:nvSpPr>
        <p:spPr>
          <a:xfrm>
            <a:off x="301752" y="6410848"/>
            <a:ext cx="3584448" cy="365760"/>
          </a:xfrm>
        </p:spPr>
        <p:txBody>
          <a:bodyPr/>
          <a:lstStyle/>
          <a:p>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0283EBFE-57B3-4EEA-948F-0D018C691E09}" type="datetimeFigureOut">
              <a:rPr lang="en-CA" smtClean="0"/>
              <a:t>11/06/2013</a:t>
            </a:fld>
            <a:endParaRPr lang="en-CA"/>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CA"/>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2F45A45B-0060-4738-95FA-C1CCA931687F}" type="slidenum">
              <a:rPr lang="en-CA" smtClean="0"/>
              <a:t>‹#›</a:t>
            </a:fld>
            <a:endParaRPr lang="en-CA"/>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hyperlink" Target="http://commons.wikimedia.org/wiki/File:Colored_pencils_chevre.jpg" TargetMode="External"/><Relationship Id="rId3" Type="http://schemas.openxmlformats.org/officeDocument/2006/relationships/hyperlink" Target="http://www.treehugger.com/culture/wwfs-horrifying-and-frightening-ads.html" TargetMode="External"/><Relationship Id="rId7" Type="http://schemas.openxmlformats.org/officeDocument/2006/relationships/hyperlink" Target="http://www.youngentrepreneur.com/startingup/leadership-qualities-skills/how-thinking-like-a-designer-can-inspire-innovation/" TargetMode="External"/><Relationship Id="rId2" Type="http://schemas.openxmlformats.org/officeDocument/2006/relationships/hyperlink" Target="http://www.inslee.net/blog/index.php/2011/11/25/2nd-annual-black-friday-sale/" TargetMode="External"/><Relationship Id="rId1" Type="http://schemas.openxmlformats.org/officeDocument/2006/relationships/slideLayout" Target="../slideLayouts/slideLayout2.xml"/><Relationship Id="rId6" Type="http://schemas.openxmlformats.org/officeDocument/2006/relationships/hyperlink" Target="http://photography-on-the.net/forum/showthread.php?t=1012804" TargetMode="External"/><Relationship Id="rId5" Type="http://schemas.openxmlformats.org/officeDocument/2006/relationships/hyperlink" Target="http://marketing-expert.blogspot.ca/2011/09/marketing-magazines-new-approach.html" TargetMode="External"/><Relationship Id="rId10" Type="http://schemas.openxmlformats.org/officeDocument/2006/relationships/hyperlink" Target="http://mrsitarswebsite.wikispaces.com/Marketing+Spring+2013+Daily+Schedule" TargetMode="External"/><Relationship Id="rId4" Type="http://schemas.openxmlformats.org/officeDocument/2006/relationships/hyperlink" Target="http://www.techinasia.com/5-things-you-need-to-know-as-a-marketer/" TargetMode="External"/><Relationship Id="rId9" Type="http://schemas.openxmlformats.org/officeDocument/2006/relationships/hyperlink" Target="http://wpmu.org/web-hosting-design-business-wordpress-multisit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CA" dirty="0" smtClean="0"/>
              <a:t>Sophie </a:t>
            </a:r>
            <a:r>
              <a:rPr lang="en-CA" dirty="0" err="1" smtClean="0"/>
              <a:t>lapierre</a:t>
            </a:r>
            <a:endParaRPr lang="en-CA" dirty="0"/>
          </a:p>
        </p:txBody>
      </p:sp>
      <p:sp>
        <p:nvSpPr>
          <p:cNvPr id="2" name="Title 1"/>
          <p:cNvSpPr>
            <a:spLocks noGrp="1"/>
          </p:cNvSpPr>
          <p:nvPr>
            <p:ph type="ctrTitle"/>
          </p:nvPr>
        </p:nvSpPr>
        <p:spPr/>
        <p:txBody>
          <a:bodyPr/>
          <a:lstStyle/>
          <a:p>
            <a:r>
              <a:rPr lang="en-CA" dirty="0"/>
              <a:t>The History of Marketing</a:t>
            </a:r>
          </a:p>
        </p:txBody>
      </p:sp>
      <p:pic>
        <p:nvPicPr>
          <p:cNvPr id="23554" name="Picture 2" descr="http://upload.wikimedia.org/wikipedia/commons/3/34/Heinz_Pickles_Marketing_Cart.JPG"/>
          <p:cNvPicPr>
            <a:picLocks noChangeAspect="1" noChangeArrowheads="1"/>
          </p:cNvPicPr>
          <p:nvPr/>
        </p:nvPicPr>
        <p:blipFill>
          <a:blip r:embed="rId2" cstate="print"/>
          <a:srcRect/>
          <a:stretch>
            <a:fillRect/>
          </a:stretch>
        </p:blipFill>
        <p:spPr bwMode="auto">
          <a:xfrm>
            <a:off x="683568" y="3356992"/>
            <a:ext cx="3168352" cy="25742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3556" name="Picture 4" descr="http://paul-charron.com/wp-content/uploads/2013/02/history-of-network-marketing-concept.jpg"/>
          <p:cNvPicPr>
            <a:picLocks noChangeAspect="1" noChangeArrowheads="1"/>
          </p:cNvPicPr>
          <p:nvPr/>
        </p:nvPicPr>
        <p:blipFill>
          <a:blip r:embed="rId3" cstate="print"/>
          <a:srcRect/>
          <a:stretch>
            <a:fillRect/>
          </a:stretch>
        </p:blipFill>
        <p:spPr bwMode="auto">
          <a:xfrm>
            <a:off x="4067944" y="4077072"/>
            <a:ext cx="1392155" cy="104411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3558" name="Picture 6" descr="http://chiefmartec.com/post_images/three_waves_agile.jpg"/>
          <p:cNvPicPr>
            <a:picLocks noChangeAspect="1" noChangeArrowheads="1"/>
          </p:cNvPicPr>
          <p:nvPr/>
        </p:nvPicPr>
        <p:blipFill>
          <a:blip r:embed="rId4" cstate="print"/>
          <a:srcRect/>
          <a:stretch>
            <a:fillRect/>
          </a:stretch>
        </p:blipFill>
        <p:spPr bwMode="auto">
          <a:xfrm>
            <a:off x="5724128" y="3717032"/>
            <a:ext cx="2952328" cy="206663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t>Evolution of marketing</a:t>
            </a:r>
            <a:endParaRPr lang="en-CA" dirty="0"/>
          </a:p>
        </p:txBody>
      </p:sp>
      <p:sp>
        <p:nvSpPr>
          <p:cNvPr id="6" name="Text Placeholder 5"/>
          <p:cNvSpPr>
            <a:spLocks noGrp="1"/>
          </p:cNvSpPr>
          <p:nvPr>
            <p:ph type="body" sz="half" idx="2"/>
          </p:nvPr>
        </p:nvSpPr>
        <p:spPr/>
        <p:txBody>
          <a:bodyPr/>
          <a:lstStyle/>
          <a:p>
            <a:r>
              <a:rPr lang="en-CA" dirty="0" smtClean="0"/>
              <a:t>This picture is of the evolution of  marketing. It shows that humans have always been using different marketing concepts. An example of this is when caveman would trade their things, they would try to sell the idea of what they had. They did this so that they could get something that they needed or something that they needed.</a:t>
            </a:r>
            <a:endParaRPr lang="en-CA" dirty="0"/>
          </a:p>
        </p:txBody>
      </p:sp>
      <p:pic>
        <p:nvPicPr>
          <p:cNvPr id="27650" name="Picture 2" descr="http://www.kunocreative.com/Portals/32387/images/Evolution_of_Inbound_Marketing.jpg"/>
          <p:cNvPicPr>
            <a:picLocks noChangeAspect="1" noChangeArrowheads="1"/>
          </p:cNvPicPr>
          <p:nvPr/>
        </p:nvPicPr>
        <p:blipFill>
          <a:blip r:embed="rId2" cstate="print"/>
          <a:srcRect/>
          <a:stretch>
            <a:fillRect/>
          </a:stretch>
        </p:blipFill>
        <p:spPr bwMode="auto">
          <a:xfrm>
            <a:off x="3275856" y="2132856"/>
            <a:ext cx="5476875" cy="195262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Where did marketing start?</a:t>
            </a:r>
            <a:endParaRPr lang="en-CA" dirty="0"/>
          </a:p>
        </p:txBody>
      </p:sp>
      <p:sp>
        <p:nvSpPr>
          <p:cNvPr id="3" name="Content Placeholder 2"/>
          <p:cNvSpPr>
            <a:spLocks noGrp="1"/>
          </p:cNvSpPr>
          <p:nvPr>
            <p:ph sz="quarter" idx="1"/>
          </p:nvPr>
        </p:nvSpPr>
        <p:spPr/>
        <p:txBody>
          <a:bodyPr/>
          <a:lstStyle/>
          <a:p>
            <a:r>
              <a:rPr lang="en-CA" sz="1800" dirty="0" smtClean="0"/>
              <a:t>Marketing has been around since the caveman. They would trade what they had for either things they needed or for better things.  </a:t>
            </a:r>
          </a:p>
          <a:p>
            <a:r>
              <a:rPr lang="en-CA" sz="1800" dirty="0" smtClean="0"/>
              <a:t>The new meaning of marketing has only been around since the 1970’s when the industrial revolution took place. </a:t>
            </a:r>
          </a:p>
          <a:p>
            <a:r>
              <a:rPr lang="en-CA" sz="1800" dirty="0" smtClean="0"/>
              <a:t>The new meaning involves four different steps;</a:t>
            </a:r>
          </a:p>
          <a:p>
            <a:pPr lvl="1"/>
            <a:r>
              <a:rPr lang="en-CA" sz="1300" dirty="0" smtClean="0"/>
              <a:t>Design </a:t>
            </a:r>
          </a:p>
          <a:p>
            <a:pPr lvl="1"/>
            <a:r>
              <a:rPr lang="en-CA" sz="1300" dirty="0" smtClean="0"/>
              <a:t>Production</a:t>
            </a:r>
          </a:p>
          <a:p>
            <a:pPr lvl="1"/>
            <a:r>
              <a:rPr lang="en-CA" sz="1300" dirty="0" smtClean="0"/>
              <a:t>Marketing</a:t>
            </a:r>
          </a:p>
          <a:p>
            <a:pPr lvl="1"/>
            <a:r>
              <a:rPr lang="en-CA" sz="1300" dirty="0" smtClean="0"/>
              <a:t>Sales</a:t>
            </a:r>
          </a:p>
          <a:p>
            <a:pPr>
              <a:buNone/>
            </a:pPr>
            <a:endParaRPr lang="en-CA" sz="1800" dirty="0" smtClean="0"/>
          </a:p>
          <a:p>
            <a:pPr lvl="1">
              <a:buNone/>
            </a:pPr>
            <a:endParaRPr lang="en-CA" sz="1100" dirty="0" smtClean="0"/>
          </a:p>
          <a:p>
            <a:pPr lvl="1"/>
            <a:endParaRPr lang="en-CA" sz="1300" dirty="0" smtClean="0"/>
          </a:p>
          <a:p>
            <a:pPr lvl="1">
              <a:buNone/>
            </a:pPr>
            <a:endParaRPr lang="en-CA" sz="1300" dirty="0" smtClean="0"/>
          </a:p>
          <a:p>
            <a:endParaRPr lang="en-CA" sz="1300" dirty="0" smtClean="0"/>
          </a:p>
          <a:p>
            <a:endParaRPr lang="en-CA" dirty="0"/>
          </a:p>
        </p:txBody>
      </p:sp>
      <p:pic>
        <p:nvPicPr>
          <p:cNvPr id="26626" name="Picture 2" descr="http://webs.bcp.org/sites/vcleary/ModernWorldHistoryTextbook/IndustrialRevolution/Images/sweeper-and-doffer.jpg"/>
          <p:cNvPicPr>
            <a:picLocks noChangeAspect="1" noChangeArrowheads="1"/>
          </p:cNvPicPr>
          <p:nvPr/>
        </p:nvPicPr>
        <p:blipFill>
          <a:blip r:embed="rId2" cstate="print"/>
          <a:srcRect/>
          <a:stretch>
            <a:fillRect/>
          </a:stretch>
        </p:blipFill>
        <p:spPr bwMode="auto">
          <a:xfrm>
            <a:off x="5508104" y="3645024"/>
            <a:ext cx="3256132" cy="23042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628" name="Picture 4" descr="http://www.threesources.com/pix/caveman_acct.jpg"/>
          <p:cNvPicPr>
            <a:picLocks noChangeAspect="1" noChangeArrowheads="1"/>
          </p:cNvPicPr>
          <p:nvPr/>
        </p:nvPicPr>
        <p:blipFill>
          <a:blip r:embed="rId3" cstate="print"/>
          <a:srcRect/>
          <a:stretch>
            <a:fillRect/>
          </a:stretch>
        </p:blipFill>
        <p:spPr bwMode="auto">
          <a:xfrm>
            <a:off x="1979712" y="3645024"/>
            <a:ext cx="2952328" cy="23276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2800" u="sng" dirty="0" smtClean="0"/>
              <a:t>Design</a:t>
            </a:r>
            <a:endParaRPr lang="en-CA" sz="2800" u="sng" dirty="0"/>
          </a:p>
        </p:txBody>
      </p:sp>
      <p:sp>
        <p:nvSpPr>
          <p:cNvPr id="3" name="Text Placeholder 2"/>
          <p:cNvSpPr>
            <a:spLocks noGrp="1"/>
          </p:cNvSpPr>
          <p:nvPr>
            <p:ph type="body" idx="2"/>
          </p:nvPr>
        </p:nvSpPr>
        <p:spPr/>
        <p:txBody>
          <a:bodyPr>
            <a:normAutofit/>
          </a:bodyPr>
          <a:lstStyle/>
          <a:p>
            <a:r>
              <a:rPr lang="en-CA" sz="2000" i="1" dirty="0" smtClean="0"/>
              <a:t>Definition</a:t>
            </a:r>
            <a:r>
              <a:rPr lang="en-CA" sz="2000" dirty="0" smtClean="0"/>
              <a:t>; A </a:t>
            </a:r>
            <a:r>
              <a:rPr lang="en-CA" sz="2000" dirty="0" smtClean="0"/>
              <a:t>plan or drawing produced to show the look and function or workings of a building, garment, or other object before it is built or made.</a:t>
            </a:r>
            <a:endParaRPr lang="en-CA" sz="2000" dirty="0"/>
          </a:p>
        </p:txBody>
      </p:sp>
      <p:sp>
        <p:nvSpPr>
          <p:cNvPr id="4" name="Content Placeholder 3"/>
          <p:cNvSpPr>
            <a:spLocks noGrp="1"/>
          </p:cNvSpPr>
          <p:nvPr>
            <p:ph sz="quarter" idx="1"/>
          </p:nvPr>
        </p:nvSpPr>
        <p:spPr/>
        <p:txBody>
          <a:bodyPr>
            <a:normAutofit/>
          </a:bodyPr>
          <a:lstStyle/>
          <a:p>
            <a:r>
              <a:rPr lang="en-CA" sz="1800" dirty="0" smtClean="0"/>
              <a:t>The design team gets to create a logo, as well as the style of shirt (or other item). </a:t>
            </a:r>
          </a:p>
          <a:p>
            <a:r>
              <a:rPr lang="en-CA" sz="1800" dirty="0" smtClean="0"/>
              <a:t>The design has to appeal to the consumer.</a:t>
            </a:r>
          </a:p>
          <a:p>
            <a:endParaRPr lang="en-CA" sz="1800" dirty="0" smtClean="0"/>
          </a:p>
        </p:txBody>
      </p:sp>
      <p:pic>
        <p:nvPicPr>
          <p:cNvPr id="29698" name="Picture 2" descr="http://wpmu.org/wp-content/uploads/2013/04/featured-webhost-vs-designer.jpg"/>
          <p:cNvPicPr>
            <a:picLocks noChangeAspect="1" noChangeArrowheads="1"/>
          </p:cNvPicPr>
          <p:nvPr/>
        </p:nvPicPr>
        <p:blipFill>
          <a:blip r:embed="rId2" cstate="print"/>
          <a:srcRect/>
          <a:stretch>
            <a:fillRect/>
          </a:stretch>
        </p:blipFill>
        <p:spPr bwMode="auto">
          <a:xfrm>
            <a:off x="6084168" y="4437112"/>
            <a:ext cx="2340392" cy="14364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700" name="Picture 4" descr="http://upload.wikimedia.org/wikipedia/commons/0/08/Colored_pencils_chevre.jpg"/>
          <p:cNvPicPr>
            <a:picLocks noChangeAspect="1" noChangeArrowheads="1"/>
          </p:cNvPicPr>
          <p:nvPr/>
        </p:nvPicPr>
        <p:blipFill>
          <a:blip r:embed="rId3" cstate="print"/>
          <a:srcRect/>
          <a:stretch>
            <a:fillRect/>
          </a:stretch>
        </p:blipFill>
        <p:spPr bwMode="auto">
          <a:xfrm>
            <a:off x="3491880" y="4463296"/>
            <a:ext cx="1872208" cy="14008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702" name="Picture 6" descr="http://www.youngentrepreneur.com/wp-content/uploads/how-thinking-like-a-designer-can-inspire-innovation.jpg"/>
          <p:cNvPicPr>
            <a:picLocks noChangeAspect="1" noChangeArrowheads="1"/>
          </p:cNvPicPr>
          <p:nvPr/>
        </p:nvPicPr>
        <p:blipFill>
          <a:blip r:embed="rId4" cstate="print"/>
          <a:srcRect/>
          <a:stretch>
            <a:fillRect/>
          </a:stretch>
        </p:blipFill>
        <p:spPr bwMode="auto">
          <a:xfrm>
            <a:off x="4283968" y="1916832"/>
            <a:ext cx="3153580" cy="20162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2800" u="sng" dirty="0" smtClean="0"/>
              <a:t>Production</a:t>
            </a:r>
            <a:endParaRPr lang="en-CA" sz="2800" u="sng" dirty="0"/>
          </a:p>
        </p:txBody>
      </p:sp>
      <p:sp>
        <p:nvSpPr>
          <p:cNvPr id="8" name="Text Placeholder 7"/>
          <p:cNvSpPr>
            <a:spLocks noGrp="1"/>
          </p:cNvSpPr>
          <p:nvPr>
            <p:ph type="body" idx="2"/>
          </p:nvPr>
        </p:nvSpPr>
        <p:spPr/>
        <p:txBody>
          <a:bodyPr>
            <a:normAutofit/>
          </a:bodyPr>
          <a:lstStyle/>
          <a:p>
            <a:r>
              <a:rPr lang="en-CA" sz="2000" i="1" dirty="0" smtClean="0">
                <a:cs typeface="Arial" pitchFamily="34" charset="0"/>
              </a:rPr>
              <a:t>Definition</a:t>
            </a:r>
            <a:r>
              <a:rPr lang="en-CA" sz="2000" dirty="0" smtClean="0">
                <a:cs typeface="Arial" pitchFamily="34" charset="0"/>
              </a:rPr>
              <a:t>; </a:t>
            </a:r>
            <a:r>
              <a:rPr lang="en-CA" sz="2000" dirty="0" smtClean="0">
                <a:cs typeface="Arial" pitchFamily="34" charset="0"/>
              </a:rPr>
              <a:t>the idea that a company should make low cost products in large quantities rather than products that suit customers’ particular needs for which they would pay more</a:t>
            </a:r>
            <a:endParaRPr lang="en-CA" sz="2000" dirty="0">
              <a:cs typeface="Arial" pitchFamily="34" charset="0"/>
            </a:endParaRPr>
          </a:p>
        </p:txBody>
      </p:sp>
      <p:sp>
        <p:nvSpPr>
          <p:cNvPr id="7" name="Content Placeholder 6"/>
          <p:cNvSpPr>
            <a:spLocks noGrp="1"/>
          </p:cNvSpPr>
          <p:nvPr>
            <p:ph sz="quarter" idx="1"/>
          </p:nvPr>
        </p:nvSpPr>
        <p:spPr/>
        <p:txBody>
          <a:bodyPr>
            <a:normAutofit/>
          </a:bodyPr>
          <a:lstStyle/>
          <a:p>
            <a:r>
              <a:rPr lang="en-CA" sz="1800" dirty="0" smtClean="0"/>
              <a:t>During the industrial revolution company's focused on the production of products instead of the consumers wants and or needs.</a:t>
            </a:r>
          </a:p>
          <a:p>
            <a:r>
              <a:rPr lang="en-CA" sz="1800" dirty="0" smtClean="0"/>
              <a:t>S</a:t>
            </a:r>
            <a:r>
              <a:rPr lang="en-CA" sz="1800" dirty="0" smtClean="0"/>
              <a:t>upply and demand is something that company’s now go by, it means that they try to cater to the needs and or wants of the consumer. </a:t>
            </a:r>
          </a:p>
          <a:p>
            <a:r>
              <a:rPr lang="en-CA" sz="1800" dirty="0" smtClean="0"/>
              <a:t>The production team is in charge of finding A company to make the product that the design team created.</a:t>
            </a:r>
          </a:p>
          <a:p>
            <a:endParaRPr lang="en-CA" sz="1800" dirty="0"/>
          </a:p>
        </p:txBody>
      </p:sp>
      <p:pic>
        <p:nvPicPr>
          <p:cNvPr id="28674" name="Picture 2" descr="http://2.bp.blogspot.com/-Cp1A7djBbq4/T-RN0tS-srI/AAAAAAAAAFE/kjO4hwTIh4I/s1600/springworleg03.jpg"/>
          <p:cNvPicPr>
            <a:picLocks noChangeAspect="1" noChangeArrowheads="1"/>
          </p:cNvPicPr>
          <p:nvPr/>
        </p:nvPicPr>
        <p:blipFill>
          <a:blip r:embed="rId2" cstate="print"/>
          <a:srcRect/>
          <a:stretch>
            <a:fillRect/>
          </a:stretch>
        </p:blipFill>
        <p:spPr bwMode="auto">
          <a:xfrm>
            <a:off x="3347864" y="3789040"/>
            <a:ext cx="2664296" cy="19502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676" name="Picture 4" descr="http://www.gallereze.com/images/A7T0NM.jpg"/>
          <p:cNvPicPr>
            <a:picLocks noChangeAspect="1" noChangeArrowheads="1"/>
          </p:cNvPicPr>
          <p:nvPr/>
        </p:nvPicPr>
        <p:blipFill>
          <a:blip r:embed="rId3" cstate="print"/>
          <a:srcRect/>
          <a:stretch>
            <a:fillRect/>
          </a:stretch>
        </p:blipFill>
        <p:spPr bwMode="auto">
          <a:xfrm>
            <a:off x="6300192" y="3429000"/>
            <a:ext cx="2376264" cy="232936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2800" u="sng" dirty="0" smtClean="0"/>
              <a:t>Marketing</a:t>
            </a:r>
            <a:endParaRPr lang="en-CA" sz="2800" u="sng" dirty="0"/>
          </a:p>
        </p:txBody>
      </p:sp>
      <p:sp>
        <p:nvSpPr>
          <p:cNvPr id="3" name="Text Placeholder 2"/>
          <p:cNvSpPr>
            <a:spLocks noGrp="1"/>
          </p:cNvSpPr>
          <p:nvPr>
            <p:ph type="body" idx="2"/>
          </p:nvPr>
        </p:nvSpPr>
        <p:spPr/>
        <p:txBody>
          <a:bodyPr>
            <a:normAutofit/>
          </a:bodyPr>
          <a:lstStyle/>
          <a:p>
            <a:r>
              <a:rPr lang="en-CA" sz="2000" i="1" dirty="0" smtClean="0"/>
              <a:t>Definition</a:t>
            </a:r>
            <a:r>
              <a:rPr lang="en-CA" sz="2000" dirty="0" smtClean="0"/>
              <a:t>; </a:t>
            </a:r>
            <a:r>
              <a:rPr lang="en-CA" sz="2000" dirty="0" smtClean="0"/>
              <a:t>The action or business of promoting and selling products or services.</a:t>
            </a:r>
            <a:endParaRPr lang="en-CA" sz="2000" dirty="0"/>
          </a:p>
        </p:txBody>
      </p:sp>
      <p:sp>
        <p:nvSpPr>
          <p:cNvPr id="4" name="Content Placeholder 3"/>
          <p:cNvSpPr>
            <a:spLocks noGrp="1"/>
          </p:cNvSpPr>
          <p:nvPr>
            <p:ph sz="quarter" idx="1"/>
          </p:nvPr>
        </p:nvSpPr>
        <p:spPr/>
        <p:txBody>
          <a:bodyPr>
            <a:normAutofit/>
          </a:bodyPr>
          <a:lstStyle/>
          <a:p>
            <a:r>
              <a:rPr lang="en-CA" sz="1800" dirty="0" smtClean="0"/>
              <a:t>The marketing team is in charge of doing focus groups, to find out what people are interested in.</a:t>
            </a:r>
          </a:p>
          <a:p>
            <a:r>
              <a:rPr lang="en-CA" sz="1800" dirty="0" smtClean="0"/>
              <a:t>Marketers also have to create ads that make people want their product. These ads can be anything from posters to YouTube videos. </a:t>
            </a:r>
          </a:p>
          <a:p>
            <a:r>
              <a:rPr lang="en-CA" sz="1800" dirty="0" smtClean="0"/>
              <a:t>The ads have to be something that catch peoples eye.</a:t>
            </a:r>
          </a:p>
          <a:p>
            <a:endParaRPr lang="en-CA" sz="1800" dirty="0" smtClean="0"/>
          </a:p>
          <a:p>
            <a:endParaRPr lang="en-CA" sz="1800" dirty="0" smtClean="0"/>
          </a:p>
        </p:txBody>
      </p:sp>
      <p:pic>
        <p:nvPicPr>
          <p:cNvPr id="30722" name="Picture 2" descr="http://graphics8.nytimes.com/images/section/jobs/200703/clipart/marketing-product-jobs.jpg"/>
          <p:cNvPicPr>
            <a:picLocks noChangeAspect="1" noChangeArrowheads="1"/>
          </p:cNvPicPr>
          <p:nvPr/>
        </p:nvPicPr>
        <p:blipFill>
          <a:blip r:embed="rId2" cstate="print"/>
          <a:srcRect/>
          <a:stretch>
            <a:fillRect/>
          </a:stretch>
        </p:blipFill>
        <p:spPr bwMode="auto">
          <a:xfrm>
            <a:off x="5724128" y="2780928"/>
            <a:ext cx="2952328" cy="1719077"/>
          </a:xfrm>
          <a:prstGeom prst="rect">
            <a:avLst/>
          </a:prstGeom>
          <a:ln>
            <a:noFill/>
          </a:ln>
          <a:effectLst>
            <a:softEdge rad="112500"/>
          </a:effectLst>
        </p:spPr>
      </p:pic>
      <p:pic>
        <p:nvPicPr>
          <p:cNvPr id="30724" name="Picture 4" descr="http://media.treehugger.com/assets/images/2011/10/wwf-ad-fish-head.jpg"/>
          <p:cNvPicPr>
            <a:picLocks noChangeAspect="1" noChangeArrowheads="1"/>
          </p:cNvPicPr>
          <p:nvPr/>
        </p:nvPicPr>
        <p:blipFill>
          <a:blip r:embed="rId3" cstate="print"/>
          <a:srcRect/>
          <a:stretch>
            <a:fillRect/>
          </a:stretch>
        </p:blipFill>
        <p:spPr bwMode="auto">
          <a:xfrm>
            <a:off x="2987824" y="3068960"/>
            <a:ext cx="2448272" cy="3180662"/>
          </a:xfrm>
          <a:prstGeom prst="rect">
            <a:avLst/>
          </a:prstGeom>
          <a:ln>
            <a:noFill/>
          </a:ln>
          <a:effectLst>
            <a:outerShdw blurRad="292100" dist="139700" dir="2700000" algn="tl" rotWithShape="0">
              <a:srgbClr val="333333">
                <a:alpha val="65000"/>
              </a:srgbClr>
            </a:outerShdw>
          </a:effectLst>
        </p:spPr>
      </p:pic>
      <p:pic>
        <p:nvPicPr>
          <p:cNvPr id="30726" name="Picture 6" descr="http://www.techinasia.com/techinasia/wp-content/uploads/2010/07/edfd761cd15b1d1ba976c8c97b2e35dc.jpg"/>
          <p:cNvPicPr>
            <a:picLocks noChangeAspect="1" noChangeArrowheads="1"/>
          </p:cNvPicPr>
          <p:nvPr/>
        </p:nvPicPr>
        <p:blipFill>
          <a:blip r:embed="rId4" cstate="print"/>
          <a:srcRect/>
          <a:stretch>
            <a:fillRect/>
          </a:stretch>
        </p:blipFill>
        <p:spPr bwMode="auto">
          <a:xfrm>
            <a:off x="7524328" y="4365104"/>
            <a:ext cx="1296144" cy="1945363"/>
          </a:xfrm>
          <a:prstGeom prst="rect">
            <a:avLst/>
          </a:prstGeom>
          <a:noFill/>
        </p:spPr>
      </p:pic>
      <p:pic>
        <p:nvPicPr>
          <p:cNvPr id="30730" name="Picture 10" descr="http://4.bp.blogspot.com/-RW0UnwAk_i0/ToJwyVl2jEI/AAAAAAAADJg/fV2yWCVzskc/s1600/marketing-mix.jpg"/>
          <p:cNvPicPr>
            <a:picLocks noChangeAspect="1" noChangeArrowheads="1"/>
          </p:cNvPicPr>
          <p:nvPr/>
        </p:nvPicPr>
        <p:blipFill>
          <a:blip r:embed="rId5" cstate="print"/>
          <a:srcRect/>
          <a:stretch>
            <a:fillRect/>
          </a:stretch>
        </p:blipFill>
        <p:spPr bwMode="auto">
          <a:xfrm>
            <a:off x="5940152" y="4797152"/>
            <a:ext cx="1453833" cy="127614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2800" u="sng" dirty="0" smtClean="0"/>
              <a:t>Sales</a:t>
            </a:r>
            <a:endParaRPr lang="en-CA" sz="2800" u="sng" dirty="0"/>
          </a:p>
        </p:txBody>
      </p:sp>
      <p:sp>
        <p:nvSpPr>
          <p:cNvPr id="3" name="Text Placeholder 2"/>
          <p:cNvSpPr>
            <a:spLocks noGrp="1"/>
          </p:cNvSpPr>
          <p:nvPr>
            <p:ph type="body" idx="2"/>
          </p:nvPr>
        </p:nvSpPr>
        <p:spPr/>
        <p:txBody>
          <a:bodyPr>
            <a:normAutofit/>
          </a:bodyPr>
          <a:lstStyle/>
          <a:p>
            <a:r>
              <a:rPr lang="en-CA" sz="2000" i="1" dirty="0" smtClean="0"/>
              <a:t>Definition</a:t>
            </a:r>
            <a:r>
              <a:rPr lang="en-CA" sz="2000" dirty="0" smtClean="0"/>
              <a:t>; </a:t>
            </a:r>
            <a:r>
              <a:rPr lang="en-CA" sz="2000" dirty="0" smtClean="0"/>
              <a:t>The exchange of a commodity for money; the action of selling something.</a:t>
            </a:r>
          </a:p>
          <a:p>
            <a:endParaRPr lang="en-CA" sz="2000" i="1" dirty="0"/>
          </a:p>
        </p:txBody>
      </p:sp>
      <p:sp>
        <p:nvSpPr>
          <p:cNvPr id="4" name="Content Placeholder 3"/>
          <p:cNvSpPr>
            <a:spLocks noGrp="1"/>
          </p:cNvSpPr>
          <p:nvPr>
            <p:ph sz="quarter" idx="1"/>
          </p:nvPr>
        </p:nvSpPr>
        <p:spPr/>
        <p:txBody>
          <a:bodyPr>
            <a:normAutofit/>
          </a:bodyPr>
          <a:lstStyle/>
          <a:p>
            <a:r>
              <a:rPr lang="en-CA" sz="1800" dirty="0" smtClean="0"/>
              <a:t>The sales team is in charge of choosing if they would like to make a profit off of the product or not.</a:t>
            </a:r>
          </a:p>
          <a:p>
            <a:r>
              <a:rPr lang="en-CA" sz="1800" dirty="0" smtClean="0"/>
              <a:t>If they choose to make a profit they have to choose how much they would like to sell the product for and for how much.</a:t>
            </a:r>
          </a:p>
          <a:p>
            <a:pPr>
              <a:buNone/>
            </a:pPr>
            <a:endParaRPr lang="en-CA" sz="1800" dirty="0"/>
          </a:p>
        </p:txBody>
      </p:sp>
      <p:pic>
        <p:nvPicPr>
          <p:cNvPr id="31750" name="Picture 6" descr="http://www.inslee.net/blog/wp-content/uploads/sale-girls-WEB.jpg"/>
          <p:cNvPicPr>
            <a:picLocks noChangeAspect="1" noChangeArrowheads="1"/>
          </p:cNvPicPr>
          <p:nvPr/>
        </p:nvPicPr>
        <p:blipFill>
          <a:blip r:embed="rId2" cstate="print"/>
          <a:srcRect/>
          <a:stretch>
            <a:fillRect/>
          </a:stretch>
        </p:blipFill>
        <p:spPr bwMode="auto">
          <a:xfrm>
            <a:off x="3563888" y="3140968"/>
            <a:ext cx="4448640" cy="2664296"/>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CA" dirty="0" smtClean="0"/>
              <a:t>Biography </a:t>
            </a:r>
            <a:endParaRPr lang="en-CA" dirty="0"/>
          </a:p>
        </p:txBody>
      </p:sp>
      <p:sp>
        <p:nvSpPr>
          <p:cNvPr id="6" name="Content Placeholder 5"/>
          <p:cNvSpPr>
            <a:spLocks noGrp="1"/>
          </p:cNvSpPr>
          <p:nvPr>
            <p:ph sz="quarter" idx="1"/>
          </p:nvPr>
        </p:nvSpPr>
        <p:spPr/>
        <p:txBody>
          <a:bodyPr/>
          <a:lstStyle/>
          <a:p>
            <a:r>
              <a:rPr lang="en-CA" dirty="0" smtClean="0"/>
              <a:t>Pictures: </a:t>
            </a:r>
          </a:p>
          <a:p>
            <a:pPr lvl="1"/>
            <a:r>
              <a:rPr lang="en-CA" sz="1100" dirty="0" smtClean="0">
                <a:hlinkClick r:id="rId2"/>
              </a:rPr>
              <a:t>http://www.inslee.net/blog/index.php/2011/11/25/2nd-annual-black-friday-sale</a:t>
            </a:r>
            <a:r>
              <a:rPr lang="en-CA" sz="1100" dirty="0" smtClean="0">
                <a:hlinkClick r:id="rId2"/>
              </a:rPr>
              <a:t>/</a:t>
            </a:r>
            <a:endParaRPr lang="en-CA" sz="1100" dirty="0" smtClean="0"/>
          </a:p>
          <a:p>
            <a:pPr lvl="1"/>
            <a:r>
              <a:rPr lang="en-CA" sz="1100" dirty="0" smtClean="0">
                <a:hlinkClick r:id="rId3"/>
              </a:rPr>
              <a:t>http://</a:t>
            </a:r>
            <a:r>
              <a:rPr lang="en-CA" sz="1100" dirty="0" smtClean="0">
                <a:hlinkClick r:id="rId3"/>
              </a:rPr>
              <a:t>www.treehugger.com/culture/wwfs-horrifying-and-frightening-ads.html</a:t>
            </a:r>
            <a:endParaRPr lang="en-CA" sz="1100" dirty="0" smtClean="0"/>
          </a:p>
          <a:p>
            <a:pPr lvl="1"/>
            <a:r>
              <a:rPr lang="en-CA" sz="1100" dirty="0" smtClean="0">
                <a:hlinkClick r:id="rId4"/>
              </a:rPr>
              <a:t>http://www.techinasia.com/5-things-you-need-to-know-as-a-marketer</a:t>
            </a:r>
            <a:r>
              <a:rPr lang="en-CA" sz="1100" dirty="0" smtClean="0">
                <a:hlinkClick r:id="rId4"/>
              </a:rPr>
              <a:t>/</a:t>
            </a:r>
            <a:endParaRPr lang="en-CA" sz="1100" dirty="0" smtClean="0"/>
          </a:p>
          <a:p>
            <a:pPr lvl="1"/>
            <a:r>
              <a:rPr lang="en-CA" sz="1100" dirty="0" smtClean="0">
                <a:hlinkClick r:id="rId5"/>
              </a:rPr>
              <a:t>http://</a:t>
            </a:r>
            <a:r>
              <a:rPr lang="en-CA" sz="1100" dirty="0" smtClean="0">
                <a:hlinkClick r:id="rId5"/>
              </a:rPr>
              <a:t>marketing-expert.blogspot.ca/2011/09/marketing-magazines-new-approach.html</a:t>
            </a:r>
            <a:endParaRPr lang="en-CA" sz="1100" dirty="0" smtClean="0"/>
          </a:p>
          <a:p>
            <a:pPr lvl="1"/>
            <a:r>
              <a:rPr lang="en-CA" sz="1100" dirty="0" smtClean="0">
                <a:hlinkClick r:id="rId6"/>
              </a:rPr>
              <a:t>http://</a:t>
            </a:r>
            <a:r>
              <a:rPr lang="en-CA" sz="1100" dirty="0" smtClean="0">
                <a:hlinkClick r:id="rId6"/>
              </a:rPr>
              <a:t>photography-on-the.net/forum/showthread.php?t=1012804</a:t>
            </a:r>
            <a:endParaRPr lang="en-CA" sz="1100" dirty="0" smtClean="0"/>
          </a:p>
          <a:p>
            <a:pPr lvl="1"/>
            <a:r>
              <a:rPr lang="en-CA" sz="1100" dirty="0" smtClean="0">
                <a:hlinkClick r:id="rId7"/>
              </a:rPr>
              <a:t>http://www.youngentrepreneur.com/startingup/leadership-qualities-skills/how-thinking-like-a-designer-can-inspire-innovation</a:t>
            </a:r>
            <a:r>
              <a:rPr lang="en-CA" sz="1100" dirty="0" smtClean="0">
                <a:hlinkClick r:id="rId7"/>
              </a:rPr>
              <a:t>/</a:t>
            </a:r>
            <a:endParaRPr lang="en-CA" sz="1100" dirty="0" smtClean="0"/>
          </a:p>
          <a:p>
            <a:pPr lvl="1"/>
            <a:r>
              <a:rPr lang="en-CA" sz="1100" dirty="0" smtClean="0">
                <a:hlinkClick r:id="rId8"/>
              </a:rPr>
              <a:t>http://</a:t>
            </a:r>
            <a:r>
              <a:rPr lang="en-CA" sz="1100" dirty="0" smtClean="0">
                <a:hlinkClick r:id="rId8"/>
              </a:rPr>
              <a:t>commons.wikimedia.org/wiki/File:Colored_pencils_chevre.jpg</a:t>
            </a:r>
            <a:endParaRPr lang="en-CA" sz="1100" dirty="0" smtClean="0"/>
          </a:p>
          <a:p>
            <a:pPr lvl="1"/>
            <a:r>
              <a:rPr lang="en-CA" sz="1100" dirty="0" smtClean="0">
                <a:hlinkClick r:id="rId9"/>
              </a:rPr>
              <a:t>http://wpmu.org/web-hosting-design-business-wordpress-multisite</a:t>
            </a:r>
            <a:r>
              <a:rPr lang="en-CA" sz="1100" dirty="0" smtClean="0">
                <a:hlinkClick r:id="rId9"/>
              </a:rPr>
              <a:t>/</a:t>
            </a:r>
            <a:endParaRPr lang="en-CA" sz="1100" dirty="0" smtClean="0"/>
          </a:p>
          <a:p>
            <a:r>
              <a:rPr lang="en-CA" sz="2400" dirty="0" smtClean="0"/>
              <a:t>Information: </a:t>
            </a:r>
          </a:p>
          <a:p>
            <a:pPr lvl="1"/>
            <a:r>
              <a:rPr lang="en-CA" sz="1100" smtClean="0">
                <a:hlinkClick r:id="rId10"/>
              </a:rPr>
              <a:t>http</a:t>
            </a:r>
            <a:r>
              <a:rPr lang="en-CA" sz="1100" smtClean="0">
                <a:hlinkClick r:id="rId10"/>
              </a:rPr>
              <a:t>://</a:t>
            </a:r>
            <a:r>
              <a:rPr lang="en-CA" sz="1100" smtClean="0">
                <a:hlinkClick r:id="rId10"/>
              </a:rPr>
              <a:t>mrsitarswebsite.wikispaces.com/Marketing+Spring+2013+Daily+Schedule</a:t>
            </a:r>
            <a:endParaRPr lang="en-CA" sz="1100" smtClean="0"/>
          </a:p>
          <a:p>
            <a:pPr lvl="1"/>
            <a:endParaRPr lang="en-CA" sz="1100" dirty="0" smtClean="0"/>
          </a:p>
          <a:p>
            <a:pPr lvl="1"/>
            <a:endParaRPr lang="en-CA" sz="1600" dirty="0" smtClean="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212</TotalTime>
  <Words>465</Words>
  <Application>Microsoft Office PowerPoint</Application>
  <PresentationFormat>On-screen Show (4:3)</PresentationFormat>
  <Paragraphs>46</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Civic</vt:lpstr>
      <vt:lpstr>The History of Marketing</vt:lpstr>
      <vt:lpstr>Evolution of marketing</vt:lpstr>
      <vt:lpstr>Where did marketing start?</vt:lpstr>
      <vt:lpstr>Design</vt:lpstr>
      <vt:lpstr>Production</vt:lpstr>
      <vt:lpstr>Marketing</vt:lpstr>
      <vt:lpstr>Sales</vt:lpstr>
      <vt:lpstr>Biography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History of Marketing</dc:title>
  <dc:creator>Sophie Lapierre</dc:creator>
  <cp:lastModifiedBy>Sophie Lapierre</cp:lastModifiedBy>
  <cp:revision>22</cp:revision>
  <dcterms:created xsi:type="dcterms:W3CDTF">2013-06-11T19:26:57Z</dcterms:created>
  <dcterms:modified xsi:type="dcterms:W3CDTF">2013-06-11T22:59:53Z</dcterms:modified>
</cp:coreProperties>
</file>